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5" r:id="rId12"/>
    <p:sldId id="269" r:id="rId13"/>
  </p:sldIdLst>
  <p:sldSz cx="14630400" cy="8229600"/>
  <p:notesSz cx="8229600" cy="14630400"/>
  <p:embeddedFontLst>
    <p:embeddedFont>
      <p:font typeface="Martel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8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89" y="1051412"/>
            <a:ext cx="8350210" cy="3543895"/>
          </a:xfrm>
          <a:prstGeom prst="rect">
            <a:avLst/>
          </a:prstGeom>
          <a:noFill/>
          <a:ln/>
        </p:spPr>
        <p:txBody>
          <a:bodyPr wrap="square" lIns="0" tIns="0" rIns="0" bIns="0" rtlCol="0" anchor="t"/>
          <a:lstStyle/>
          <a:p>
            <a:pPr>
              <a:lnSpc>
                <a:spcPts val="5550"/>
              </a:lnSpc>
            </a:pPr>
            <a:r>
              <a:rPr lang="en-US" sz="4800" dirty="0"/>
              <a:t>Sustainability Tracker – Carbon Footprint Copilot</a:t>
            </a:r>
            <a:r>
              <a:rPr lang="en-US" sz="4450" dirty="0">
                <a:latin typeface="Times New Roman" panose="02020603050405020304" pitchFamily="18" charset="0"/>
                <a:cs typeface="Times New Roman" panose="02020603050405020304" pitchFamily="18" charset="0"/>
              </a:rPr>
              <a:t>:</a:t>
            </a:r>
          </a:p>
          <a:p>
            <a:pPr>
              <a:lnSpc>
                <a:spcPts val="5550"/>
              </a:lnSpc>
            </a:pPr>
            <a:r>
              <a:rPr lang="en-US" sz="4400" i="1" dirty="0"/>
              <a:t>An AI-powered platform for tracking and reducing carbon emissions</a:t>
            </a:r>
            <a:br>
              <a:rPr lang="en-US" sz="4400" i="1" dirty="0"/>
            </a:br>
            <a:endParaRPr lang="en-US" sz="4400" i="1" dirty="0">
              <a:latin typeface="Times New Roman" panose="02020603050405020304" pitchFamily="18" charset="0"/>
              <a:cs typeface="Times New Roman" panose="02020603050405020304" pitchFamily="18" charset="0"/>
            </a:endParaRPr>
          </a:p>
        </p:txBody>
      </p:sp>
      <p:sp>
        <p:nvSpPr>
          <p:cNvPr id="4" name="Text 1"/>
          <p:cNvSpPr/>
          <p:nvPr/>
        </p:nvSpPr>
        <p:spPr>
          <a:xfrm>
            <a:off x="6280189" y="4758748"/>
            <a:ext cx="7556421" cy="2308302"/>
          </a:xfrm>
          <a:prstGeom prst="rect">
            <a:avLst/>
          </a:prstGeom>
          <a:noFill/>
          <a:ln/>
        </p:spPr>
        <p:txBody>
          <a:bodyPr wrap="square" lIns="0" tIns="0" rIns="0" bIns="0" rtlCol="0" anchor="t"/>
          <a:lstStyle/>
          <a:p>
            <a:pPr>
              <a:lnSpc>
                <a:spcPts val="2850"/>
              </a:lnSpc>
            </a:pPr>
            <a:r>
              <a:rPr lang="en-US" b="1" dirty="0">
                <a:solidFill>
                  <a:srgbClr val="2C3249"/>
                </a:solidFill>
                <a:latin typeface="Times New Roman" panose="02020603050405020304" pitchFamily="18" charset="0"/>
                <a:ea typeface="Martel Sans" pitchFamily="34" charset="-122"/>
                <a:cs typeface="Times New Roman" panose="02020603050405020304" pitchFamily="18" charset="0"/>
              </a:rPr>
              <a:t>Presented by :</a:t>
            </a:r>
            <a:r>
              <a:rPr lang="en-US"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IN" dirty="0">
                <a:solidFill>
                  <a:srgbClr val="2C3249"/>
                </a:solidFill>
                <a:latin typeface="Times New Roman" panose="02020603050405020304" pitchFamily="18" charset="0"/>
                <a:ea typeface="Martel Sans" pitchFamily="34" charset="-122"/>
                <a:cs typeface="Times New Roman" panose="02020603050405020304" pitchFamily="18" charset="0"/>
              </a:rPr>
              <a:t>M</a:t>
            </a:r>
            <a:r>
              <a:rPr lang="en-IN" dirty="0"/>
              <a:t>aripeddi Navya</a:t>
            </a:r>
            <a:r>
              <a:rPr lang="en-US" dirty="0">
                <a:solidFill>
                  <a:srgbClr val="2C3249"/>
                </a:solidFill>
                <a:latin typeface="Times New Roman" panose="02020603050405020304" pitchFamily="18" charset="0"/>
                <a:ea typeface="Martel Sans" pitchFamily="34" charset="-122"/>
                <a:cs typeface="Times New Roman" panose="02020603050405020304" pitchFamily="18" charset="0"/>
              </a:rPr>
              <a:t>		</a:t>
            </a:r>
          </a:p>
          <a:p>
            <a:r>
              <a:rPr lang="en-US"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IN" dirty="0">
                <a:solidFill>
                  <a:srgbClr val="2C3249"/>
                </a:solidFill>
                <a:latin typeface="Times New Roman" panose="02020603050405020304" pitchFamily="18" charset="0"/>
                <a:ea typeface="Martel Sans" pitchFamily="34" charset="-122"/>
                <a:cs typeface="Times New Roman" panose="02020603050405020304" pitchFamily="18" charset="0"/>
              </a:rPr>
              <a:t>C</a:t>
            </a:r>
            <a:r>
              <a:rPr lang="en-IN" dirty="0"/>
              <a:t>hinnarathod Savitha</a:t>
            </a:r>
            <a:br>
              <a:rPr lang="en-IN" dirty="0"/>
            </a:br>
            <a:r>
              <a:rPr lang="en-IN" dirty="0"/>
              <a:t>                                   Kalakoti sravya</a:t>
            </a:r>
            <a:br>
              <a:rPr lang="en-IN" dirty="0"/>
            </a:br>
            <a:r>
              <a:rPr lang="en-IN" dirty="0"/>
              <a:t>                                   Kemidi Shivani</a:t>
            </a:r>
            <a:br>
              <a:rPr lang="en-IN" dirty="0"/>
            </a:br>
            <a:r>
              <a:rPr lang="en-IN" dirty="0"/>
              <a:t>                                   Muduthanapally Meghana</a:t>
            </a:r>
            <a:br>
              <a:rPr lang="en-IN" dirty="0"/>
            </a:br>
            <a:endParaRPr lang="en-IN" b="1" dirty="0"/>
          </a:p>
          <a:p>
            <a:br>
              <a:rPr lang="en-IN" dirty="0"/>
            </a:br>
            <a:endParaRPr lang="en-US"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l">
              <a:lnSpc>
                <a:spcPts val="2850"/>
              </a:lnSpc>
              <a:buNone/>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CC89D91-0846-925E-EF14-74EE30CC6A33}"/>
              </a:ext>
            </a:extLst>
          </p:cNvPr>
          <p:cNvPicPr>
            <a:picLocks noChangeAspect="1"/>
          </p:cNvPicPr>
          <p:nvPr/>
        </p:nvPicPr>
        <p:blipFill>
          <a:blip r:embed="rId3"/>
          <a:stretch>
            <a:fillRect/>
          </a:stretch>
        </p:blipFill>
        <p:spPr>
          <a:xfrm>
            <a:off x="0" y="1"/>
            <a:ext cx="6086963" cy="8229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6"/>
          <p:cNvSpPr/>
          <p:nvPr/>
        </p:nvSpPr>
        <p:spPr>
          <a:xfrm>
            <a:off x="6254675" y="2072738"/>
            <a:ext cx="561332" cy="510302"/>
          </a:xfrm>
          <a:prstGeom prst="roundRect">
            <a:avLst>
              <a:gd name="adj" fmla="val 18669"/>
            </a:avLst>
          </a:prstGeom>
          <a:solidFill>
            <a:srgbClr val="DFECE9"/>
          </a:solidFill>
          <a:ln w="7620">
            <a:solidFill>
              <a:srgbClr val="C5D2CF"/>
            </a:solidFill>
            <a:prstDash val="solid"/>
          </a:ln>
        </p:spPr>
      </p:sp>
      <p:sp>
        <p:nvSpPr>
          <p:cNvPr id="10" name="Text 7"/>
          <p:cNvSpPr/>
          <p:nvPr/>
        </p:nvSpPr>
        <p:spPr>
          <a:xfrm>
            <a:off x="7106516" y="2150724"/>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Hardware</a:t>
            </a:r>
            <a:endParaRPr lang="en-US" sz="240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9CDBFFBD-7D91-3657-ADF2-43B2A0909C51}"/>
              </a:ext>
            </a:extLst>
          </p:cNvPr>
          <p:cNvPicPr>
            <a:picLocks noChangeAspect="1"/>
          </p:cNvPicPr>
          <p:nvPr/>
        </p:nvPicPr>
        <p:blipFill>
          <a:blip r:embed="rId2"/>
          <a:stretch>
            <a:fillRect/>
          </a:stretch>
        </p:blipFill>
        <p:spPr>
          <a:xfrm>
            <a:off x="0" y="0"/>
            <a:ext cx="5486400" cy="8229600"/>
          </a:xfrm>
          <a:prstGeom prst="rect">
            <a:avLst/>
          </a:prstGeom>
        </p:spPr>
      </p:pic>
      <p:sp>
        <p:nvSpPr>
          <p:cNvPr id="4" name="TextBox 3">
            <a:extLst>
              <a:ext uri="{FF2B5EF4-FFF2-40B4-BE49-F238E27FC236}">
                <a16:creationId xmlns:a16="http://schemas.microsoft.com/office/drawing/2014/main" id="{0AEF37EE-050D-A170-1F90-23203BDAECF8}"/>
              </a:ext>
            </a:extLst>
          </p:cNvPr>
          <p:cNvSpPr txBox="1"/>
          <p:nvPr/>
        </p:nvSpPr>
        <p:spPr>
          <a:xfrm>
            <a:off x="7106515" y="3122341"/>
            <a:ext cx="6799056" cy="3574312"/>
          </a:xfrm>
          <a:prstGeom prst="rect">
            <a:avLst/>
          </a:prstGeom>
          <a:noFill/>
        </p:spPr>
        <p:txBody>
          <a:bodyPr wrap="square" rtlCol="0">
            <a:spAutoFit/>
          </a:bodyPr>
          <a:lstStyle/>
          <a:p>
            <a:pPr marL="304165">
              <a:lnSpc>
                <a:spcPct val="115000"/>
              </a:lnSpc>
              <a:buNone/>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Quattrocento Sans"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Processor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Pentium –IV</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58000"/>
              </a:lnSpc>
              <a:spcBef>
                <a:spcPts val="30"/>
              </a:spcBef>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303530">
              <a:lnSpc>
                <a:spcPct val="115000"/>
              </a:lnSpc>
              <a:buNone/>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RAM</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- 4 GB (min)</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303530">
              <a:lnSpc>
                <a:spcPct val="115000"/>
              </a:lnSpc>
              <a:spcBef>
                <a:spcPts val="465"/>
              </a:spcBef>
              <a:buNone/>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Hard Disk</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20 GB</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304165">
              <a:lnSpc>
                <a:spcPct val="115000"/>
              </a:lnSpc>
              <a:spcBef>
                <a:spcPts val="480"/>
              </a:spcBef>
              <a:buNone/>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Key Board</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Standard Windows Keyboard</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304165">
              <a:lnSpc>
                <a:spcPct val="115000"/>
              </a:lnSpc>
              <a:spcBef>
                <a:spcPts val="465"/>
              </a:spcBef>
              <a:buNone/>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Mouse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Two or Three Button Mouse</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304800">
              <a:lnSpc>
                <a:spcPct val="115000"/>
              </a:lnSpc>
              <a:spcBef>
                <a:spcPts val="480"/>
              </a:spcBef>
              <a:buNone/>
            </a:pPr>
            <a:r>
              <a:rPr lang="en-IN" sz="200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effectLst/>
                <a:latin typeface="Times New Roman" panose="02020603050405020304" pitchFamily="18" charset="0"/>
                <a:ea typeface="Quattrocento Sans"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Monitor</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   SVGA</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200000"/>
              </a:lnSpc>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2" name="Image 0" descr="preencoded.png">
            <a:extLst>
              <a:ext uri="{FF2B5EF4-FFF2-40B4-BE49-F238E27FC236}">
                <a16:creationId xmlns:a16="http://schemas.microsoft.com/office/drawing/2014/main" id="{6729F58B-0F69-57BF-E73C-D928E84FD01E}"/>
              </a:ext>
            </a:extLst>
          </p:cNvPr>
          <p:cNvPicPr>
            <a:picLocks noChangeAspect="1"/>
          </p:cNvPicPr>
          <p:nvPr/>
        </p:nvPicPr>
        <p:blipFill>
          <a:blip r:embed="rId3"/>
          <a:stretch>
            <a:fillRect/>
          </a:stretch>
        </p:blipFill>
        <p:spPr>
          <a:xfrm>
            <a:off x="0" y="0"/>
            <a:ext cx="5638800" cy="8382000"/>
          </a:xfrm>
          <a:prstGeom prst="rect">
            <a:avLst/>
          </a:prstGeom>
        </p:spPr>
      </p:pic>
    </p:spTree>
    <p:extLst>
      <p:ext uri="{BB962C8B-B14F-4D97-AF65-F5344CB8AC3E}">
        <p14:creationId xmlns:p14="http://schemas.microsoft.com/office/powerpoint/2010/main" val="285057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632093" y="694755"/>
            <a:ext cx="5670590" cy="708779"/>
          </a:xfrm>
          <a:prstGeom prst="rect">
            <a:avLst/>
          </a:prstGeom>
          <a:noFill/>
          <a:ln/>
        </p:spPr>
        <p:txBody>
          <a:bodyPr wrap="none" lIns="0" tIns="0" rIns="0" bIns="0" rtlCol="0" anchor="t"/>
          <a:lstStyle/>
          <a:p>
            <a:pPr marL="0" indent="0" algn="l">
              <a:lnSpc>
                <a:spcPts val="5550"/>
              </a:lnSpc>
              <a:buNone/>
            </a:pPr>
            <a:endParaRPr lang="en-US" sz="4450" dirty="0">
              <a:latin typeface="Times New Roman" panose="02020603050405020304" pitchFamily="18" charset="0"/>
              <a:cs typeface="Times New Roman" panose="02020603050405020304" pitchFamily="18" charset="0"/>
            </a:endParaRPr>
          </a:p>
        </p:txBody>
      </p:sp>
      <p:sp>
        <p:nvSpPr>
          <p:cNvPr id="7" name="Text 4"/>
          <p:cNvSpPr/>
          <p:nvPr/>
        </p:nvSpPr>
        <p:spPr>
          <a:xfrm>
            <a:off x="1530906" y="2779395"/>
            <a:ext cx="2899410" cy="2177415"/>
          </a:xfrm>
          <a:prstGeom prst="rect">
            <a:avLst/>
          </a:prstGeom>
          <a:noFill/>
          <a:ln/>
        </p:spPr>
        <p:txBody>
          <a:bodyPr wrap="squar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4798874" y="2253615"/>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0" name="Text 7"/>
          <p:cNvSpPr/>
          <p:nvPr/>
        </p:nvSpPr>
        <p:spPr>
          <a:xfrm>
            <a:off x="5450919" y="2288977"/>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450919" y="2779395"/>
            <a:ext cx="2899410"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4" name="Text 11"/>
          <p:cNvSpPr/>
          <p:nvPr/>
        </p:nvSpPr>
        <p:spPr>
          <a:xfrm>
            <a:off x="1530906" y="5488305"/>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530906" y="5978723"/>
            <a:ext cx="6819305" cy="1088708"/>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16" name="Image 0" descr="preencoded.png">
            <a:extLst>
              <a:ext uri="{FF2B5EF4-FFF2-40B4-BE49-F238E27FC236}">
                <a16:creationId xmlns:a16="http://schemas.microsoft.com/office/drawing/2014/main" id="{55F9432F-3997-9191-8216-EB41A00847AE}"/>
              </a:ext>
            </a:extLst>
          </p:cNvPr>
          <p:cNvPicPr>
            <a:picLocks noChangeAspect="1"/>
          </p:cNvPicPr>
          <p:nvPr/>
        </p:nvPicPr>
        <p:blipFill>
          <a:blip r:embed="rId3"/>
          <a:stretch>
            <a:fillRect/>
          </a:stretch>
        </p:blipFill>
        <p:spPr>
          <a:xfrm>
            <a:off x="0" y="0"/>
            <a:ext cx="5486400" cy="8229600"/>
          </a:xfrm>
          <a:prstGeom prst="rect">
            <a:avLst/>
          </a:prstGeom>
        </p:spPr>
      </p:pic>
      <p:pic>
        <p:nvPicPr>
          <p:cNvPr id="4" name="Picture 3">
            <a:extLst>
              <a:ext uri="{FF2B5EF4-FFF2-40B4-BE49-F238E27FC236}">
                <a16:creationId xmlns:a16="http://schemas.microsoft.com/office/drawing/2014/main" id="{EE1D3732-9073-6E5F-9D2B-E6DC3BDB5345}"/>
              </a:ext>
            </a:extLst>
          </p:cNvPr>
          <p:cNvPicPr>
            <a:picLocks noChangeAspect="1"/>
          </p:cNvPicPr>
          <p:nvPr/>
        </p:nvPicPr>
        <p:blipFill>
          <a:blip r:embed="rId4"/>
          <a:stretch>
            <a:fillRect/>
          </a:stretch>
        </p:blipFill>
        <p:spPr>
          <a:xfrm>
            <a:off x="6056471" y="409576"/>
            <a:ext cx="8069103" cy="72485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lide PowerPoint Template And Google Slides">
            <a:extLst>
              <a:ext uri="{FF2B5EF4-FFF2-40B4-BE49-F238E27FC236}">
                <a16:creationId xmlns:a16="http://schemas.microsoft.com/office/drawing/2014/main" id="{0763FFD6-BEF3-8060-6118-C230DEC9C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53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106596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Abstract</a:t>
            </a:r>
            <a:endParaRPr lang="en-US" sz="4450" dirty="0">
              <a:latin typeface="Times New Roman" panose="02020603050405020304" pitchFamily="18" charset="0"/>
              <a:cs typeface="Times New Roman" panose="02020603050405020304" pitchFamily="18" charset="0"/>
            </a:endParaRPr>
          </a:p>
        </p:txBody>
      </p:sp>
      <p:sp>
        <p:nvSpPr>
          <p:cNvPr id="6" name="Text 3"/>
          <p:cNvSpPr/>
          <p:nvPr/>
        </p:nvSpPr>
        <p:spPr>
          <a:xfrm>
            <a:off x="6076950" y="1962150"/>
            <a:ext cx="8362950" cy="573405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9" name="Text 6"/>
          <p:cNvSpPr/>
          <p:nvPr/>
        </p:nvSpPr>
        <p:spPr>
          <a:xfrm>
            <a:off x="10406301" y="2839760"/>
            <a:ext cx="3195995"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4" name="TextBox 13">
            <a:extLst>
              <a:ext uri="{FF2B5EF4-FFF2-40B4-BE49-F238E27FC236}">
                <a16:creationId xmlns:a16="http://schemas.microsoft.com/office/drawing/2014/main" id="{C8510447-71AA-CB2E-85A4-EEBE470E56A4}"/>
              </a:ext>
            </a:extLst>
          </p:cNvPr>
          <p:cNvSpPr txBox="1"/>
          <p:nvPr/>
        </p:nvSpPr>
        <p:spPr>
          <a:xfrm>
            <a:off x="6076950" y="2076559"/>
            <a:ext cx="8096250" cy="5088573"/>
          </a:xfrm>
          <a:prstGeom prst="rect">
            <a:avLst/>
          </a:prstGeom>
          <a:noFill/>
        </p:spPr>
        <p:txBody>
          <a:bodyPr wrap="square" rtlCol="0">
            <a:spAutoFit/>
          </a:bodyPr>
          <a:lstStyle/>
          <a:p>
            <a:pPr algn="just">
              <a:spcAft>
                <a:spcPts val="1000"/>
              </a:spcAft>
            </a:pPr>
            <a:r>
              <a:rPr lang="en-US" dirty="0"/>
              <a:t>The </a:t>
            </a:r>
            <a:r>
              <a:rPr lang="en-US" b="1" dirty="0"/>
              <a:t>Sustainability Tracker – Carbon Footprint Copilot</a:t>
            </a:r>
            <a:r>
              <a:rPr lang="en-US" dirty="0"/>
              <a:t> is an AI-powered solution designed to measure, analyze, and reduce carbon emissions generated by individuals and organizations. With rising concerns about climate change, there is an urgent need for accessible tools that simplify sustainability practices. Existing systems are either manual, complex, or lack real-time tracking capabilities.</a:t>
            </a:r>
          </a:p>
          <a:p>
            <a:pPr algn="just">
              <a:spcAft>
                <a:spcPts val="1000"/>
              </a:spcAft>
            </a:pPr>
            <a:br>
              <a:rPr lang="en-US" dirty="0"/>
            </a:br>
            <a:r>
              <a:rPr lang="en-US" dirty="0"/>
              <a:t>Our proposed system leverages </a:t>
            </a:r>
            <a:r>
              <a:rPr lang="en-US" b="1" dirty="0"/>
              <a:t>Microsoft Azure AI, Machine Learning, and Power BI</a:t>
            </a:r>
            <a:r>
              <a:rPr lang="en-US" dirty="0"/>
              <a:t> to provide an intelligent Copilot that automatically tracks daily activities, estimates their carbon footprint, and delivers personalized recommendations to minimize environmental impact. The platform integrates data from user inputs, IoT devices, and external sources to generate actionable insights and sustainability dashboards.</a:t>
            </a:r>
          </a:p>
          <a:p>
            <a:pPr algn="just">
              <a:spcAft>
                <a:spcPts val="1000"/>
              </a:spcAft>
            </a:pPr>
            <a:br>
              <a:rPr lang="en-US" sz="2000" dirty="0"/>
            </a:br>
            <a:r>
              <a:rPr lang="en-US" dirty="0"/>
              <a:t>By combining automation, personalization, and gamification, the solution empowers individuals to adopt greener lifestyles, helps enterprises comply with sustainability reporting, and supports governments and NGOs in driving eco-friendly initiatives. This project bridges the gap between awareness and action, making sustainability practical, measurable, and impactful.</a:t>
            </a:r>
            <a:endParaRPr lang="en-IN" dirty="0"/>
          </a:p>
        </p:txBody>
      </p:sp>
      <p:pic>
        <p:nvPicPr>
          <p:cNvPr id="2054" name="Picture 6" descr="10+ Hundred Carbon Footprint Infographic Royalty-Free Images, Stock Photos  &amp; Pictures | Shutterstock">
            <a:extLst>
              <a:ext uri="{FF2B5EF4-FFF2-40B4-BE49-F238E27FC236}">
                <a16:creationId xmlns:a16="http://schemas.microsoft.com/office/drawing/2014/main" id="{53541896-821A-B140-7394-380A27D9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2230"/>
            <a:ext cx="5715000" cy="7995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914447"/>
            <a:ext cx="5670590" cy="725805"/>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Introduction</a:t>
            </a:r>
            <a:endParaRPr lang="en-US" sz="4450" dirty="0">
              <a:latin typeface="Times New Roman" panose="02020603050405020304" pitchFamily="18" charset="0"/>
              <a:cs typeface="Times New Roman" panose="02020603050405020304" pitchFamily="18" charset="0"/>
            </a:endParaRPr>
          </a:p>
        </p:txBody>
      </p:sp>
      <p:sp>
        <p:nvSpPr>
          <p:cNvPr id="6" name="Text 3"/>
          <p:cNvSpPr/>
          <p:nvPr/>
        </p:nvSpPr>
        <p:spPr>
          <a:xfrm>
            <a:off x="6280190" y="2095500"/>
            <a:ext cx="8045410" cy="567690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8" name="TextBox 17">
            <a:extLst>
              <a:ext uri="{FF2B5EF4-FFF2-40B4-BE49-F238E27FC236}">
                <a16:creationId xmlns:a16="http://schemas.microsoft.com/office/drawing/2014/main" id="{7047766A-5D86-68B6-801B-B78823DDFDCE}"/>
              </a:ext>
            </a:extLst>
          </p:cNvPr>
          <p:cNvSpPr txBox="1"/>
          <p:nvPr/>
        </p:nvSpPr>
        <p:spPr>
          <a:xfrm>
            <a:off x="5985649" y="1926141"/>
            <a:ext cx="7861610" cy="5355312"/>
          </a:xfrm>
          <a:prstGeom prst="rect">
            <a:avLst/>
          </a:prstGeom>
          <a:noFill/>
        </p:spPr>
        <p:txBody>
          <a:bodyPr wrap="square" rtlCol="0">
            <a:spAutoFit/>
          </a:bodyPr>
          <a:lstStyle/>
          <a:p>
            <a:r>
              <a:rPr lang="en-US" dirty="0"/>
              <a:t>Climate change is accelerating due to increasing greenhouse gas emissions, leading to rising global temperatures, shifting weather patterns, and severe environmental consequences. A major contributor to this crisis is the carbon footprint generated by human activities such as transportation, energy consumption, and industrial processes. Despite growing awareness, most existing tools for tracking emissions are static, complex, or lack actionable guidance, making it difficult for individuals and organizations to adopt sustainable practices.</a:t>
            </a:r>
          </a:p>
          <a:p>
            <a:r>
              <a:rPr lang="en-IN" dirty="0"/>
              <a:t>Our proposed system leverages </a:t>
            </a:r>
            <a:r>
              <a:rPr lang="en-IN" b="1" dirty="0"/>
              <a:t>Microsoft Azure AI, Machine Learning, and Power BI</a:t>
            </a:r>
            <a:r>
              <a:rPr lang="en-IN" dirty="0"/>
              <a:t> to provide an intelligent Copilot that automatically tracks daily activities, estimates their carbon footprint, and delivers personalized recommendations to minimize environmental impact.</a:t>
            </a:r>
          </a:p>
          <a:p>
            <a:br>
              <a:rPr lang="en-US" dirty="0"/>
            </a:br>
            <a:r>
              <a:rPr lang="en-US" dirty="0"/>
              <a:t>• Climate change is a global challenge caused by greenhouse gas emissions.</a:t>
            </a:r>
          </a:p>
          <a:p>
            <a:r>
              <a:rPr lang="en-US" dirty="0"/>
              <a:t>• Carbon footprint = measure of CO₂ released by daily activities.</a:t>
            </a:r>
          </a:p>
          <a:p>
            <a:r>
              <a:rPr lang="en-US" dirty="0"/>
              <a:t>• Individuals &amp; businesses lack simple, AI-powered tools for tracking emissions.</a:t>
            </a:r>
          </a:p>
          <a:p>
            <a:r>
              <a:rPr lang="en-US" dirty="0"/>
              <a:t>• Our solution: Carbon Footprint Copilot – AI assistant to track, analyze, and   minimize carbon impact.</a:t>
            </a:r>
          </a:p>
          <a:p>
            <a:endParaRPr lang="en-US" dirty="0"/>
          </a:p>
          <a:p>
            <a:endParaRPr lang="en-IN" dirty="0"/>
          </a:p>
        </p:txBody>
      </p:sp>
      <p:pic>
        <p:nvPicPr>
          <p:cNvPr id="2" name="Picture 4" descr="A green footprint with different types of objects">
            <a:extLst>
              <a:ext uri="{FF2B5EF4-FFF2-40B4-BE49-F238E27FC236}">
                <a16:creationId xmlns:a16="http://schemas.microsoft.com/office/drawing/2014/main" id="{A22A3DBA-8BCD-7568-4787-386FFAB25DD2}"/>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6" y="195262"/>
            <a:ext cx="5670590" cy="7839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27291" y="82241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Existing System</a:t>
            </a:r>
            <a:endParaRPr lang="en-US" sz="445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E48E596-447B-2044-9A21-590E533E2322}"/>
              </a:ext>
            </a:extLst>
          </p:cNvPr>
          <p:cNvSpPr txBox="1"/>
          <p:nvPr/>
        </p:nvSpPr>
        <p:spPr>
          <a:xfrm>
            <a:off x="6727291" y="1687476"/>
            <a:ext cx="6463991" cy="4491999"/>
          </a:xfrm>
          <a:prstGeom prst="rect">
            <a:avLst/>
          </a:prstGeom>
          <a:noFill/>
        </p:spPr>
        <p:txBody>
          <a:bodyPr wrap="square" rtlCol="0">
            <a:spAutoFit/>
          </a:bodyPr>
          <a:lstStyle/>
          <a:p>
            <a:pPr lvl="0" algn="just">
              <a:lnSpc>
                <a:spcPct val="150000"/>
              </a:lnSpc>
              <a:spcBef>
                <a:spcPts val="1200"/>
              </a:spcBef>
              <a:spcAft>
                <a:spcPts val="1200"/>
              </a:spcAft>
              <a:buSzPts val="750"/>
              <a:tabLst>
                <a:tab pos="266700" algn="l"/>
              </a:tabLst>
            </a:pPr>
            <a:r>
              <a:rPr lang="en-US" dirty="0"/>
              <a:t>Current carbon footprint tracking solutions are mostly static calculators or mobile apps that require manual data entry. They provide only approximate values and lack real-time tracking, making it difficult for users to understand their true environmental impact. Additionally, these tools often fail to offer personalized insights or actionable recommendations, limiting their practical usefulness.</a:t>
            </a:r>
          </a:p>
          <a:p>
            <a:pPr algn="just">
              <a:lnSpc>
                <a:spcPct val="150000"/>
              </a:lnSpc>
              <a:spcBef>
                <a:spcPts val="1200"/>
              </a:spcBef>
              <a:spcAft>
                <a:spcPts val="1200"/>
              </a:spcAft>
              <a:buSzPts val="750"/>
              <a:tabLst>
                <a:tab pos="266700" algn="l"/>
              </a:tabLst>
            </a:pPr>
            <a:r>
              <a:rPr lang="en-IN" sz="2000" b="1" dirty="0">
                <a:latin typeface="Times New Roman" panose="02020603050405020304" pitchFamily="18" charset="0"/>
                <a:ea typeface="Arial" panose="020B0604020202020204" pitchFamily="34" charset="0"/>
                <a:cs typeface="Times New Roman" panose="02020603050405020304" pitchFamily="18" charset="0"/>
              </a:rPr>
              <a:t>Limitations:</a:t>
            </a:r>
          </a:p>
          <a:p>
            <a:pPr lvl="0" algn="just">
              <a:lnSpc>
                <a:spcPct val="150000"/>
              </a:lnSpc>
              <a:spcBef>
                <a:spcPts val="1200"/>
              </a:spcBef>
              <a:spcAft>
                <a:spcPts val="1200"/>
              </a:spcAft>
              <a:buSzPts val="750"/>
              <a:tabLst>
                <a:tab pos="266700" algn="l"/>
              </a:tabLst>
            </a:pPr>
            <a:endParaRPr lang="en-IN" sz="2000" dirty="0"/>
          </a:p>
        </p:txBody>
      </p:sp>
      <p:sp>
        <p:nvSpPr>
          <p:cNvPr id="8" name="TextBox 7">
            <a:extLst>
              <a:ext uri="{FF2B5EF4-FFF2-40B4-BE49-F238E27FC236}">
                <a16:creationId xmlns:a16="http://schemas.microsoft.com/office/drawing/2014/main" id="{F5B93B03-3129-1DF1-6B7A-0E081D26FD90}"/>
              </a:ext>
            </a:extLst>
          </p:cNvPr>
          <p:cNvSpPr txBox="1"/>
          <p:nvPr/>
        </p:nvSpPr>
        <p:spPr>
          <a:xfrm>
            <a:off x="6829064" y="4757020"/>
            <a:ext cx="7121112" cy="2646878"/>
          </a:xfrm>
          <a:prstGeom prst="rect">
            <a:avLst/>
          </a:prstGeom>
          <a:noFill/>
        </p:spPr>
        <p:txBody>
          <a:bodyPr wrap="square" rtlCol="0">
            <a:spAutoFit/>
          </a:bodyPr>
          <a:lstStyle/>
          <a:p>
            <a:pPr algn="just">
              <a:lnSpc>
                <a:spcPct val="150000"/>
              </a:lnSpc>
              <a:spcBef>
                <a:spcPts val="1200"/>
              </a:spcBef>
              <a:spcAft>
                <a:spcPts val="1200"/>
              </a:spcAft>
              <a:buNone/>
            </a:pPr>
            <a:endParaRPr lang="en-IN" sz="2000" b="1" dirty="0">
              <a:latin typeface="Times New Roman" panose="02020603050405020304" pitchFamily="18" charset="0"/>
              <a:ea typeface="Arial" panose="020B0604020202020204" pitchFamily="34" charset="0"/>
              <a:cs typeface="Times New Roman" panose="02020603050405020304" pitchFamily="18" charset="0"/>
            </a:endParaRPr>
          </a:p>
          <a:p>
            <a:pPr>
              <a:buFont typeface="Arial" panose="020B0604020202020204" pitchFamily="34" charset="0"/>
              <a:buChar char="•"/>
            </a:pPr>
            <a:endParaRPr lang="en-US" dirty="0"/>
          </a:p>
          <a:p>
            <a:pPr marL="742950" lvl="1" indent="-285750">
              <a:buFont typeface="Arial" panose="020B0604020202020204" pitchFamily="34" charset="0"/>
              <a:buChar char="•"/>
            </a:pPr>
            <a:r>
              <a:rPr lang="en-US" dirty="0"/>
              <a:t>Manual data entry leads to inaccuracy.</a:t>
            </a:r>
          </a:p>
          <a:p>
            <a:pPr marL="742950" lvl="1" indent="-285750">
              <a:buFont typeface="Arial" panose="020B0604020202020204" pitchFamily="34" charset="0"/>
              <a:buChar char="•"/>
            </a:pPr>
            <a:r>
              <a:rPr lang="en-US" dirty="0"/>
              <a:t>No real-time monitoring of activities.</a:t>
            </a:r>
          </a:p>
          <a:p>
            <a:pPr marL="742950" lvl="1" indent="-285750">
              <a:buFont typeface="Arial" panose="020B0604020202020204" pitchFamily="34" charset="0"/>
              <a:buChar char="•"/>
            </a:pPr>
            <a:r>
              <a:rPr lang="en-US" dirty="0"/>
              <a:t>Limited personalization in recommendations.</a:t>
            </a:r>
          </a:p>
          <a:p>
            <a:pPr marL="742950" lvl="1" indent="-285750">
              <a:buFont typeface="Arial" panose="020B0604020202020204" pitchFamily="34" charset="0"/>
              <a:buChar char="•"/>
            </a:pPr>
            <a:r>
              <a:rPr lang="en-US" dirty="0"/>
              <a:t>Lack of integration with IoT devices and cloud analytics</a:t>
            </a:r>
          </a:p>
          <a:p>
            <a:pPr marL="742950" lvl="1" indent="-285750">
              <a:buFont typeface="Arial" panose="020B0604020202020204" pitchFamily="34" charset="0"/>
              <a:buChar char="•"/>
            </a:pPr>
            <a:r>
              <a:rPr lang="en-US" dirty="0"/>
              <a:t>Provides only static reports without actionable guidance. </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122" name="Picture 2" descr="Generated image">
            <a:extLst>
              <a:ext uri="{FF2B5EF4-FFF2-40B4-BE49-F238E27FC236}">
                <a16:creationId xmlns:a16="http://schemas.microsoft.com/office/drawing/2014/main" id="{B23A81F8-8362-F8FA-C3D1-0AF6653C5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 y="0"/>
            <a:ext cx="6091115"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74043" y="698897"/>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272D45"/>
                </a:solidFill>
                <a:latin typeface="Times New Roman" panose="02020603050405020304" pitchFamily="18" charset="0"/>
                <a:ea typeface="Kanit Light" pitchFamily="34" charset="-122"/>
                <a:cs typeface="Times New Roman" panose="02020603050405020304" pitchFamily="18" charset="0"/>
              </a:rPr>
              <a:t>Proposed System</a:t>
            </a:r>
            <a:endParaRPr lang="en-US" sz="4200" dirty="0">
              <a:latin typeface="Times New Roman" panose="02020603050405020304" pitchFamily="18" charset="0"/>
              <a:cs typeface="Times New Roman" panose="02020603050405020304" pitchFamily="18" charset="0"/>
            </a:endParaRPr>
          </a:p>
        </p:txBody>
      </p:sp>
      <p:sp>
        <p:nvSpPr>
          <p:cNvPr id="6" name="Text 4"/>
          <p:cNvSpPr/>
          <p:nvPr/>
        </p:nvSpPr>
        <p:spPr>
          <a:xfrm>
            <a:off x="5296829" y="2390095"/>
            <a:ext cx="9590049" cy="485816"/>
          </a:xfrm>
          <a:prstGeom prst="rect">
            <a:avLst/>
          </a:prstGeom>
          <a:noFill/>
          <a:ln/>
        </p:spPr>
        <p:txBody>
          <a:bodyPr wrap="none" lIns="0" tIns="0" rIns="0" bIns="0" rtlCol="0" anchor="t"/>
          <a:lstStyle/>
          <a:p>
            <a:pPr marL="0" indent="0" algn="l">
              <a:lnSpc>
                <a:spcPts val="2700"/>
              </a:lnSpc>
              <a:buNone/>
            </a:pPr>
            <a:endParaRPr lang="en-US" sz="1650" dirty="0"/>
          </a:p>
        </p:txBody>
      </p:sp>
      <p:sp>
        <p:nvSpPr>
          <p:cNvPr id="9" name="Text 7"/>
          <p:cNvSpPr/>
          <p:nvPr/>
        </p:nvSpPr>
        <p:spPr>
          <a:xfrm>
            <a:off x="2272546" y="3630573"/>
            <a:ext cx="303014" cy="378738"/>
          </a:xfrm>
          <a:prstGeom prst="rect">
            <a:avLst/>
          </a:prstGeom>
          <a:noFill/>
          <a:ln/>
        </p:spPr>
        <p:txBody>
          <a:bodyPr wrap="none" lIns="0" tIns="0" rIns="0" bIns="0" rtlCol="0" anchor="t"/>
          <a:lstStyle/>
          <a:p>
            <a:pPr marL="0" indent="0" algn="ctr">
              <a:lnSpc>
                <a:spcPts val="3800"/>
              </a:lnSpc>
              <a:buNone/>
            </a:pPr>
            <a:endParaRPr lang="en-US" sz="2350" dirty="0"/>
          </a:p>
        </p:txBody>
      </p:sp>
      <p:sp>
        <p:nvSpPr>
          <p:cNvPr id="10" name="Text 8"/>
          <p:cNvSpPr/>
          <p:nvPr/>
        </p:nvSpPr>
        <p:spPr>
          <a:xfrm>
            <a:off x="6076709" y="1780340"/>
            <a:ext cx="8217789" cy="6275640"/>
          </a:xfrm>
          <a:prstGeom prst="rect">
            <a:avLst/>
          </a:prstGeom>
          <a:noFill/>
          <a:ln/>
        </p:spPr>
        <p:txBody>
          <a:bodyPr wrap="none" lIns="0" tIns="0" rIns="0" bIns="0" rtlCol="0" anchor="t"/>
          <a:lstStyle/>
          <a:p>
            <a:pPr marL="342900" indent="-342900">
              <a:lnSpc>
                <a:spcPts val="2650"/>
              </a:lnSpc>
              <a:buFont typeface="Arial" panose="020B0604020202020204" pitchFamily="34" charset="0"/>
              <a:buChar char="•"/>
            </a:pPr>
            <a:r>
              <a:rPr lang="en-US" sz="2000" dirty="0">
                <a:solidFill>
                  <a:srgbClr val="2C3249"/>
                </a:solidFill>
                <a:latin typeface="Times New Roman" panose="02020603050405020304" pitchFamily="18" charset="0"/>
                <a:cs typeface="Times New Roman" panose="02020603050405020304" pitchFamily="18" charset="0"/>
              </a:rPr>
              <a:t>The proposed system overcomes the limitations of traditional models it </a:t>
            </a:r>
            <a:br>
              <a:rPr lang="en-US" sz="2000" dirty="0">
                <a:solidFill>
                  <a:srgbClr val="2C3249"/>
                </a:solidFill>
                <a:latin typeface="Times New Roman" panose="02020603050405020304" pitchFamily="18" charset="0"/>
                <a:cs typeface="Times New Roman" panose="02020603050405020304" pitchFamily="18" charset="0"/>
              </a:rPr>
            </a:br>
            <a:r>
              <a:rPr lang="en-US" sz="2000" dirty="0">
                <a:solidFill>
                  <a:srgbClr val="2C3249"/>
                </a:solidFill>
                <a:latin typeface="Times New Roman" panose="02020603050405020304" pitchFamily="18" charset="0"/>
                <a:cs typeface="Times New Roman" panose="02020603050405020304" pitchFamily="18" charset="0"/>
              </a:rPr>
              <a:t>leverages machine learning, natural language processing, and cloud </a:t>
            </a:r>
            <a:r>
              <a:rPr lang="en-US" sz="2000" dirty="0"/>
              <a:t> </a:t>
            </a:r>
            <a:br>
              <a:rPr lang="en-US" sz="2000" dirty="0"/>
            </a:br>
            <a:r>
              <a:rPr lang="en-US" sz="2000" dirty="0"/>
              <a:t>integration to provide dynamic, actionable insights. </a:t>
            </a:r>
          </a:p>
          <a:p>
            <a:pPr marL="342900" indent="-342900">
              <a:lnSpc>
                <a:spcPts val="2650"/>
              </a:lnSpc>
              <a:buFont typeface="Arial" panose="020B0604020202020204" pitchFamily="34" charset="0"/>
              <a:buChar char="•"/>
            </a:pPr>
            <a:endParaRPr lang="en-US" sz="2000" dirty="0">
              <a:solidFill>
                <a:srgbClr val="2C3249"/>
              </a:solidFill>
              <a:latin typeface="Times New Roman" panose="02020603050405020304" pitchFamily="18" charset="0"/>
              <a:cs typeface="Times New Roman" panose="02020603050405020304" pitchFamily="18" charset="0"/>
            </a:endParaRPr>
          </a:p>
          <a:p>
            <a:pPr>
              <a:lnSpc>
                <a:spcPts val="2650"/>
              </a:lnSpc>
            </a:pPr>
            <a:r>
              <a:rPr lang="en-US" sz="2000" dirty="0">
                <a:solidFill>
                  <a:srgbClr val="2C3249"/>
                </a:solidFill>
                <a:latin typeface="Times New Roman" panose="02020603050405020304" pitchFamily="18" charset="0"/>
                <a:cs typeface="Times New Roman" panose="02020603050405020304" pitchFamily="18" charset="0"/>
              </a:rPr>
              <a:t>    </a:t>
            </a:r>
            <a:r>
              <a:rPr lang="en-US" sz="2000" b="1" dirty="0">
                <a:solidFill>
                  <a:srgbClr val="2C3249"/>
                </a:solidFill>
                <a:latin typeface="Times New Roman" panose="02020603050405020304" pitchFamily="18" charset="0"/>
                <a:cs typeface="Times New Roman" panose="02020603050405020304" pitchFamily="18" charset="0"/>
              </a:rPr>
              <a:t> Techniques:</a:t>
            </a:r>
            <a:br>
              <a:rPr lang="en-US" sz="2000" b="1" dirty="0">
                <a:solidFill>
                  <a:srgbClr val="2C3249"/>
                </a:solidFill>
                <a:latin typeface="Times New Roman" panose="02020603050405020304" pitchFamily="18" charset="0"/>
                <a:cs typeface="Times New Roman" panose="02020603050405020304" pitchFamily="18" charset="0"/>
              </a:rPr>
            </a:br>
            <a:endParaRPr lang="en-US" sz="2000" b="1" dirty="0">
              <a:solidFill>
                <a:srgbClr val="2C3249"/>
              </a:solidFill>
              <a:latin typeface="Times New Roman" panose="02020603050405020304" pitchFamily="18" charset="0"/>
              <a:cs typeface="Times New Roman" panose="02020603050405020304" pitchFamily="18" charset="0"/>
            </a:endParaRPr>
          </a:p>
          <a:p>
            <a:pPr marL="342900" indent="-342900">
              <a:lnSpc>
                <a:spcPts val="2650"/>
              </a:lnSpc>
              <a:buFont typeface="Arial" panose="020B0604020202020204" pitchFamily="34" charset="0"/>
              <a:buChar char="•"/>
            </a:pPr>
            <a:r>
              <a:rPr lang="en-US" sz="2000" b="1" dirty="0"/>
              <a:t>Machine Learning Regression Models</a:t>
            </a:r>
            <a:br>
              <a:rPr lang="en-US" sz="2000" dirty="0"/>
            </a:br>
            <a:r>
              <a:rPr lang="en-US" sz="2000" dirty="0"/>
              <a:t> to estimate and predict carbon emissions based on user activity.</a:t>
            </a:r>
          </a:p>
          <a:p>
            <a:pPr marL="342900" indent="-342900">
              <a:lnSpc>
                <a:spcPts val="2650"/>
              </a:lnSpc>
              <a:buFont typeface="Arial" panose="020B0604020202020204" pitchFamily="34" charset="0"/>
              <a:buChar char="•"/>
            </a:pPr>
            <a:r>
              <a:rPr lang="en-IN" sz="2000" b="1" dirty="0"/>
              <a:t>Natural Language Processing (NLP)</a:t>
            </a:r>
            <a:br>
              <a:rPr lang="en-IN" sz="2000" b="1" dirty="0"/>
            </a:br>
            <a:r>
              <a:rPr lang="en-US" sz="2000" dirty="0"/>
              <a:t>to process user queries and generate easy-to-understand insights.</a:t>
            </a:r>
            <a:endParaRPr lang="en-IN" sz="2000" b="1" dirty="0"/>
          </a:p>
          <a:p>
            <a:pPr marL="342900" indent="-342900">
              <a:lnSpc>
                <a:spcPts val="2650"/>
              </a:lnSpc>
              <a:buFont typeface="Arial" panose="020B0604020202020204" pitchFamily="34" charset="0"/>
              <a:buChar char="•"/>
            </a:pPr>
            <a:r>
              <a:rPr lang="en-IN" sz="2000" b="1" dirty="0"/>
              <a:t>Recommendation Systems (Collaborative + Content-based Filtering)</a:t>
            </a:r>
            <a:r>
              <a:rPr lang="en-IN" sz="2000" dirty="0"/>
              <a:t> </a:t>
            </a:r>
            <a:br>
              <a:rPr lang="en-IN" sz="2000" dirty="0"/>
            </a:br>
            <a:r>
              <a:rPr lang="en-US" sz="2000" dirty="0"/>
              <a:t>to suggest tailored eco-friendly alternatives.</a:t>
            </a:r>
          </a:p>
          <a:p>
            <a:pPr marL="342900" indent="-342900">
              <a:lnSpc>
                <a:spcPts val="2650"/>
              </a:lnSpc>
              <a:buFont typeface="Arial" panose="020B0604020202020204" pitchFamily="34" charset="0"/>
              <a:buChar char="•"/>
            </a:pPr>
            <a:r>
              <a:rPr lang="en-IN" sz="2000" b="1" dirty="0"/>
              <a:t>Time-Series Forecasting (ARIMA / LSTM)</a:t>
            </a:r>
            <a:br>
              <a:rPr lang="en-IN" sz="2000" b="1" dirty="0"/>
            </a:br>
            <a:r>
              <a:rPr lang="en-US" sz="2000" dirty="0"/>
              <a:t>to predict future emission patterns.</a:t>
            </a:r>
          </a:p>
          <a:p>
            <a:pPr marL="342900" indent="-342900">
              <a:lnSpc>
                <a:spcPts val="2650"/>
              </a:lnSpc>
              <a:buFont typeface="Arial" panose="020B0604020202020204" pitchFamily="34" charset="0"/>
              <a:buChar char="•"/>
            </a:pPr>
            <a:r>
              <a:rPr lang="en-IN" sz="2000" b="1" dirty="0"/>
              <a:t>Anomaly Detection Algorithms</a:t>
            </a:r>
            <a:br>
              <a:rPr lang="en-IN" sz="2000" b="1" dirty="0"/>
            </a:br>
            <a:r>
              <a:rPr lang="en-US" sz="2000" dirty="0"/>
              <a:t>to detect unusual spikes in carbon usage.</a:t>
            </a:r>
            <a:endParaRPr lang="en-US" sz="2000" b="1" dirty="0"/>
          </a:p>
          <a:p>
            <a:pPr marL="342900" indent="-342900">
              <a:lnSpc>
                <a:spcPts val="2650"/>
              </a:lnSpc>
              <a:buFont typeface="Arial" panose="020B0604020202020204" pitchFamily="34" charset="0"/>
              <a:buChar char="•"/>
            </a:pPr>
            <a:endParaRPr lang="en-US" sz="2000" b="1" dirty="0">
              <a:solidFill>
                <a:srgbClr val="2C3249"/>
              </a:solidFill>
              <a:latin typeface="Times New Roman" panose="02020603050405020304" pitchFamily="18" charset="0"/>
              <a:cs typeface="Times New Roman" panose="02020603050405020304" pitchFamily="18" charset="0"/>
            </a:endParaRPr>
          </a:p>
          <a:p>
            <a:pPr marL="342900" indent="-342900" algn="l">
              <a:lnSpc>
                <a:spcPts val="2650"/>
              </a:lnSpc>
              <a:buFont typeface="Arial" panose="020B0604020202020204" pitchFamily="34" charset="0"/>
              <a:buChar char="•"/>
            </a:pPr>
            <a:endParaRPr lang="en-US" sz="2100" dirty="0">
              <a:solidFill>
                <a:srgbClr val="2C3249"/>
              </a:solidFill>
              <a:latin typeface="Times New Roman" panose="02020603050405020304" pitchFamily="18" charset="0"/>
              <a:cs typeface="Times New Roman" panose="02020603050405020304" pitchFamily="18" charset="0"/>
            </a:endParaRPr>
          </a:p>
          <a:p>
            <a:pPr marL="0" indent="0" algn="l">
              <a:lnSpc>
                <a:spcPts val="2650"/>
              </a:lnSpc>
              <a:buNone/>
            </a:pPr>
            <a:endParaRPr lang="en-US" sz="2100" dirty="0">
              <a:solidFill>
                <a:srgbClr val="2C3249"/>
              </a:solidFill>
              <a:latin typeface="Times New Roman" panose="02020603050405020304" pitchFamily="18" charset="0"/>
              <a:cs typeface="Times New Roman" panose="02020603050405020304" pitchFamily="18" charset="0"/>
            </a:endParaRPr>
          </a:p>
          <a:p>
            <a:pPr marL="0" indent="0" algn="l">
              <a:lnSpc>
                <a:spcPts val="2650"/>
              </a:lnSpc>
              <a:buNone/>
            </a:pPr>
            <a:endParaRPr lang="en-US" sz="2100" dirty="0">
              <a:latin typeface="Times New Roman" panose="02020603050405020304" pitchFamily="18" charset="0"/>
              <a:cs typeface="Times New Roman" panose="02020603050405020304" pitchFamily="18" charset="0"/>
            </a:endParaRPr>
          </a:p>
        </p:txBody>
      </p:sp>
      <p:sp>
        <p:nvSpPr>
          <p:cNvPr id="15" name="Text 13"/>
          <p:cNvSpPr/>
          <p:nvPr/>
        </p:nvSpPr>
        <p:spPr>
          <a:xfrm>
            <a:off x="6359876" y="4302977"/>
            <a:ext cx="4890968" cy="336590"/>
          </a:xfrm>
          <a:prstGeom prst="rect">
            <a:avLst/>
          </a:prstGeom>
          <a:noFill/>
          <a:ln/>
        </p:spPr>
        <p:txBody>
          <a:bodyPr wrap="none" lIns="0" tIns="0" rIns="0" bIns="0" rtlCol="0" anchor="t"/>
          <a:lstStyle/>
          <a:p>
            <a:pPr marL="0" indent="0">
              <a:lnSpc>
                <a:spcPts val="2650"/>
              </a:lnSpc>
              <a:buNone/>
            </a:pPr>
            <a:endParaRPr lang="en-US" sz="2400" b="1" dirty="0">
              <a:latin typeface="Times New Roman" panose="02020603050405020304" pitchFamily="18" charset="0"/>
              <a:cs typeface="Times New Roman" panose="02020603050405020304" pitchFamily="18" charset="0"/>
            </a:endParaRPr>
          </a:p>
        </p:txBody>
      </p:sp>
      <p:sp>
        <p:nvSpPr>
          <p:cNvPr id="19" name="Text 17"/>
          <p:cNvSpPr/>
          <p:nvPr/>
        </p:nvSpPr>
        <p:spPr>
          <a:xfrm>
            <a:off x="3902988" y="6500932"/>
            <a:ext cx="303014" cy="378738"/>
          </a:xfrm>
          <a:prstGeom prst="rect">
            <a:avLst/>
          </a:prstGeom>
          <a:noFill/>
          <a:ln/>
        </p:spPr>
        <p:txBody>
          <a:bodyPr wrap="none" lIns="0" tIns="0" rIns="0" bIns="0" rtlCol="0" anchor="t"/>
          <a:lstStyle/>
          <a:p>
            <a:pPr marL="0" indent="0" algn="ctr">
              <a:lnSpc>
                <a:spcPts val="3800"/>
              </a:lnSpc>
              <a:buNone/>
            </a:pPr>
            <a:endParaRPr lang="en-US" sz="2350" dirty="0"/>
          </a:p>
        </p:txBody>
      </p:sp>
      <p:sp>
        <p:nvSpPr>
          <p:cNvPr id="21" name="Text 19"/>
          <p:cNvSpPr/>
          <p:nvPr/>
        </p:nvSpPr>
        <p:spPr>
          <a:xfrm>
            <a:off x="6481823" y="6908957"/>
            <a:ext cx="6236154" cy="1320643"/>
          </a:xfrm>
          <a:prstGeom prst="rect">
            <a:avLst/>
          </a:prstGeom>
          <a:noFill/>
          <a:ln/>
        </p:spPr>
        <p:txBody>
          <a:bodyPr wrap="square" lIns="0" tIns="0" rIns="0" bIns="0" rtlCol="0" anchor="t"/>
          <a:lstStyle/>
          <a:p>
            <a:pPr algn="l">
              <a:lnSpc>
                <a:spcPts val="2700"/>
              </a:lnSpc>
            </a:pPr>
            <a:endParaRPr lang="en-US" sz="1650" dirty="0">
              <a:solidFill>
                <a:srgbClr val="2C3249"/>
              </a:solidFill>
              <a:latin typeface="Times New Roman" panose="02020603050405020304" pitchFamily="18" charset="0"/>
              <a:ea typeface="Martel Sans" pitchFamily="34" charset="-122"/>
              <a:cs typeface="Times New Roman" panose="02020603050405020304" pitchFamily="18" charset="0"/>
            </a:endParaRPr>
          </a:p>
        </p:txBody>
      </p:sp>
      <p:pic>
        <p:nvPicPr>
          <p:cNvPr id="4" name="Picture 3">
            <a:extLst>
              <a:ext uri="{FF2B5EF4-FFF2-40B4-BE49-F238E27FC236}">
                <a16:creationId xmlns:a16="http://schemas.microsoft.com/office/drawing/2014/main" id="{7F979150-5E20-9D72-CE16-730DB70AFE10}"/>
              </a:ext>
            </a:extLst>
          </p:cNvPr>
          <p:cNvPicPr>
            <a:picLocks noChangeAspect="1"/>
          </p:cNvPicPr>
          <p:nvPr/>
        </p:nvPicPr>
        <p:blipFill>
          <a:blip r:embed="rId3"/>
          <a:stretch>
            <a:fillRect/>
          </a:stretch>
        </p:blipFill>
        <p:spPr>
          <a:xfrm>
            <a:off x="0" y="0"/>
            <a:ext cx="55880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124395" y="475595"/>
            <a:ext cx="3969425" cy="496133"/>
          </a:xfrm>
          <a:prstGeom prst="rect">
            <a:avLst/>
          </a:prstGeom>
          <a:noFill/>
          <a:ln/>
        </p:spPr>
        <p:txBody>
          <a:bodyPr wrap="none" lIns="0" tIns="0" rIns="0" bIns="0" rtlCol="0" anchor="t"/>
          <a:lstStyle/>
          <a:p>
            <a:pPr marL="0" indent="0" algn="l">
              <a:lnSpc>
                <a:spcPts val="3900"/>
              </a:lnSpc>
              <a:buNone/>
            </a:pPr>
            <a:endParaRPr lang="en-US" sz="33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B1898EC-D5BC-947F-FAD3-E4357C6D9217}"/>
              </a:ext>
            </a:extLst>
          </p:cNvPr>
          <p:cNvSpPr txBox="1"/>
          <p:nvPr/>
        </p:nvSpPr>
        <p:spPr>
          <a:xfrm>
            <a:off x="290179" y="1121931"/>
            <a:ext cx="7411101" cy="5124480"/>
          </a:xfrm>
          <a:prstGeom prst="rect">
            <a:avLst/>
          </a:prstGeom>
          <a:noFill/>
        </p:spPr>
        <p:txBody>
          <a:bodyPr wrap="square" rtlCol="0">
            <a:spAutoFit/>
          </a:bodyPr>
          <a:lstStyle/>
          <a:p>
            <a:br>
              <a:rPr lang="en-US" sz="2000" dirty="0"/>
            </a:br>
            <a:r>
              <a:rPr lang="en-US" sz="2400" b="1" dirty="0"/>
              <a:t>APPLICATIONS/FEATURES</a:t>
            </a:r>
            <a:br>
              <a:rPr lang="en-US" sz="2000" dirty="0"/>
            </a:br>
            <a:br>
              <a:rPr lang="en-US" sz="2000" dirty="0"/>
            </a:br>
            <a:r>
              <a:rPr lang="en-US" sz="2000" dirty="0"/>
              <a:t>The system empowers individuals, businesses, and organizations to </a:t>
            </a:r>
            <a:br>
              <a:rPr lang="en-US" sz="2000" dirty="0"/>
            </a:br>
            <a:r>
              <a:rPr lang="en-US" sz="2000" dirty="0"/>
              <a:t>align their daily activities with global climate goals.</a:t>
            </a:r>
            <a:br>
              <a:rPr lang="en-US" sz="2400" dirty="0"/>
            </a:br>
            <a:br>
              <a:rPr lang="en-US" sz="2400" dirty="0"/>
            </a:br>
            <a:r>
              <a:rPr lang="en-US" sz="2000" b="1" dirty="0"/>
              <a:t>Key Features</a:t>
            </a:r>
            <a:br>
              <a:rPr lang="en-US" sz="2000" b="1" dirty="0"/>
            </a:br>
            <a:endParaRPr lang="en-US" sz="2000" b="1" dirty="0"/>
          </a:p>
          <a:p>
            <a:pPr marL="342900" indent="-342900">
              <a:buFont typeface="Arial" panose="020B0604020202020204" pitchFamily="34" charset="0"/>
              <a:buChar char="•"/>
            </a:pPr>
            <a:r>
              <a:rPr lang="en-US" sz="2000" dirty="0"/>
              <a:t>Real-time tracking of energy, transportation, and lifestyle activities.</a:t>
            </a:r>
          </a:p>
          <a:p>
            <a:pPr marL="342900" indent="-342900">
              <a:buFont typeface="Arial" panose="020B0604020202020204" pitchFamily="34" charset="0"/>
              <a:buChar char="•"/>
            </a:pPr>
            <a:r>
              <a:rPr lang="en-US" sz="2000" dirty="0"/>
              <a:t>Personalized recommendations for reducing carbon emissions.</a:t>
            </a:r>
          </a:p>
          <a:p>
            <a:pPr marL="342900" indent="-342900">
              <a:buFont typeface="Arial" panose="020B0604020202020204" pitchFamily="34" charset="0"/>
              <a:buChar char="•"/>
            </a:pPr>
            <a:r>
              <a:rPr lang="en-US" sz="2000" dirty="0"/>
              <a:t>Interactive dashboard with interpretable insights and trends.</a:t>
            </a:r>
          </a:p>
          <a:p>
            <a:pPr marL="342900" indent="-342900">
              <a:buFont typeface="Arial" panose="020B0604020202020204" pitchFamily="34" charset="0"/>
              <a:buChar char="•"/>
            </a:pPr>
            <a:r>
              <a:rPr lang="en-US" sz="2000" dirty="0"/>
              <a:t>Integration with IoT devices, wearables, and smart meters.</a:t>
            </a:r>
          </a:p>
          <a:p>
            <a:pPr marL="342900" indent="-342900">
              <a:buFont typeface="Arial" panose="020B0604020202020204" pitchFamily="34" charset="0"/>
              <a:buChar char="•"/>
            </a:pPr>
            <a:r>
              <a:rPr lang="en-US" sz="2000" dirty="0"/>
              <a:t>Cloud-based data storage and analytics for scalability.</a:t>
            </a:r>
          </a:p>
          <a:p>
            <a:pPr marL="342900" indent="-342900">
              <a:buFont typeface="Arial" panose="020B0604020202020204" pitchFamily="34" charset="0"/>
              <a:buChar char="•"/>
            </a:pPr>
            <a:r>
              <a:rPr lang="en-US" sz="2000" dirty="0"/>
              <a:t>Gamified sustainability scores to motivate eco-friendly behavior.</a:t>
            </a:r>
            <a:br>
              <a:rPr lang="en-US" sz="24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0F599E-D09E-1C07-C6B4-D9E07B881EC7}"/>
              </a:ext>
            </a:extLst>
          </p:cNvPr>
          <p:cNvPicPr>
            <a:picLocks noChangeAspect="1"/>
          </p:cNvPicPr>
          <p:nvPr/>
        </p:nvPicPr>
        <p:blipFill>
          <a:blip r:embed="rId3"/>
          <a:stretch>
            <a:fillRect/>
          </a:stretch>
        </p:blipFill>
        <p:spPr>
          <a:xfrm>
            <a:off x="7701280" y="0"/>
            <a:ext cx="692912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294394" y="548370"/>
            <a:ext cx="6715839"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Modules :Program Flow</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215408"/>
            <a:ext cx="2845594" cy="1088708"/>
          </a:xfrm>
          <a:prstGeom prst="rect">
            <a:avLst/>
          </a:prstGeom>
          <a:noFill/>
          <a:ln/>
        </p:spPr>
        <p:txBody>
          <a:bodyPr wrap="squar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4200406" y="4215408"/>
            <a:ext cx="2845594" cy="1451610"/>
          </a:xfrm>
          <a:prstGeom prst="rect">
            <a:avLst/>
          </a:prstGeom>
          <a:noFill/>
          <a:ln/>
        </p:spPr>
        <p:txBody>
          <a:bodyPr wrap="squar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607022" y="3634264"/>
            <a:ext cx="2845594" cy="480536"/>
          </a:xfrm>
          <a:prstGeom prst="rect">
            <a:avLst/>
          </a:prstGeom>
          <a:noFill/>
          <a:ln/>
        </p:spPr>
        <p:txBody>
          <a:bodyPr wrap="squar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584402" y="4215408"/>
            <a:ext cx="2845594" cy="1088708"/>
          </a:xfrm>
          <a:prstGeom prst="rect">
            <a:avLst/>
          </a:prstGeom>
          <a:noFill/>
          <a:ln/>
        </p:spPr>
        <p:txBody>
          <a:bodyPr wrap="squar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gn="l">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0" name="Text 8"/>
          <p:cNvSpPr/>
          <p:nvPr/>
        </p:nvSpPr>
        <p:spPr>
          <a:xfrm>
            <a:off x="653143" y="1689914"/>
            <a:ext cx="13206089" cy="6297090"/>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                                        </a:t>
            </a:r>
          </a:p>
          <a:p>
            <a:pPr algn="l">
              <a:lnSpc>
                <a:spcPts val="2850"/>
              </a:lnSpc>
            </a:pPr>
            <a:r>
              <a:rPr lang="en-US" sz="1750" dirty="0">
                <a:solidFill>
                  <a:srgbClr val="2C3249"/>
                </a:solidFill>
                <a:latin typeface="Martel Sans" panose="020B0604020202020204" charset="0"/>
                <a:ea typeface="Martel Sans" pitchFamily="34" charset="-122"/>
                <a:cs typeface="Martel Sans" panose="020B0604020202020204" charset="0"/>
              </a:rPr>
              <a:t>                                           </a:t>
            </a:r>
            <a:r>
              <a:rPr lang="en-US" b="1" dirty="0">
                <a:solidFill>
                  <a:srgbClr val="2C3249"/>
                </a:solidFill>
                <a:latin typeface="Martel Sans" panose="020B0604020202020204" charset="0"/>
                <a:ea typeface="Martel Sans" pitchFamily="34" charset="-122"/>
                <a:cs typeface="Martel Sans" panose="020B0604020202020204" charset="0"/>
              </a:rPr>
              <a:t>Data Collection </a:t>
            </a:r>
          </a:p>
          <a:p>
            <a:pPr>
              <a:lnSpc>
                <a:spcPts val="2850"/>
              </a:lnSpc>
            </a:pPr>
            <a:r>
              <a:rPr lang="en-US" sz="175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US" sz="2000" dirty="0">
                <a:solidFill>
                  <a:srgbClr val="2C3249"/>
                </a:solidFill>
                <a:latin typeface="Times New Roman" panose="02020603050405020304" pitchFamily="18" charset="0"/>
                <a:ea typeface="Martel Sans" pitchFamily="34" charset="-122"/>
                <a:cs typeface="Times New Roman" panose="02020603050405020304" pitchFamily="18" charset="0"/>
              </a:rPr>
              <a:t> </a:t>
            </a:r>
            <a:r>
              <a:rPr lang="en-IN" dirty="0"/>
              <a:t>user inputs, IoT sensors, travel/energy data</a:t>
            </a:r>
            <a:r>
              <a:rPr lang="en-IN" sz="2000" dirty="0"/>
              <a:t>.</a:t>
            </a:r>
          </a:p>
          <a:p>
            <a:pPr>
              <a:lnSpc>
                <a:spcPts val="2850"/>
              </a:lnSpc>
            </a:pPr>
            <a:endParaRPr lang="en-IN" sz="1600" dirty="0">
              <a:solidFill>
                <a:srgbClr val="2C3249"/>
              </a:solidFill>
              <a:latin typeface="Martel Sans" pitchFamily="34" charset="0"/>
              <a:ea typeface="Martel Sans" pitchFamily="34" charset="-122"/>
              <a:cs typeface="Martel Sans" pitchFamily="34" charset="-120"/>
            </a:endParaRPr>
          </a:p>
          <a:p>
            <a:pPr marL="0" indent="0" algn="l">
              <a:lnSpc>
                <a:spcPts val="2850"/>
              </a:lnSpc>
              <a:buNone/>
            </a:pPr>
            <a:r>
              <a:rPr lang="en-IN" sz="1600" dirty="0">
                <a:solidFill>
                  <a:srgbClr val="2C3249"/>
                </a:solidFill>
                <a:latin typeface="Martel Sans" pitchFamily="34" charset="0"/>
                <a:ea typeface="Martel Sans" pitchFamily="34" charset="-122"/>
                <a:cs typeface="Martel Sans" pitchFamily="34" charset="-120"/>
              </a:rPr>
              <a:t>                                               </a:t>
            </a:r>
            <a:r>
              <a:rPr lang="en-IN" b="1" dirty="0">
                <a:solidFill>
                  <a:srgbClr val="2C3249"/>
                </a:solidFill>
                <a:latin typeface="Martel Sans" pitchFamily="34" charset="0"/>
                <a:ea typeface="Martel Sans" pitchFamily="34" charset="-122"/>
                <a:cs typeface="Martel Sans" pitchFamily="34" charset="-120"/>
              </a:rPr>
              <a:t>preprocessing</a:t>
            </a:r>
          </a:p>
          <a:p>
            <a:pPr>
              <a:lnSpc>
                <a:spcPts val="2850"/>
              </a:lnSpc>
            </a:pPr>
            <a:r>
              <a:rPr lang="en-US" sz="1750" dirty="0">
                <a:solidFill>
                  <a:srgbClr val="2C3249"/>
                </a:solidFill>
                <a:latin typeface="Martel Sans" pitchFamily="34" charset="0"/>
                <a:ea typeface="Martel Sans" pitchFamily="34" charset="-122"/>
                <a:cs typeface="Martel Sans" pitchFamily="34" charset="-120"/>
              </a:rPr>
              <a:t>                                            </a:t>
            </a:r>
            <a:r>
              <a:rPr lang="en-IN" dirty="0"/>
              <a:t>clean &amp; categorize activity data</a:t>
            </a:r>
            <a:r>
              <a:rPr lang="en-US" sz="1750" dirty="0">
                <a:solidFill>
                  <a:srgbClr val="2C3249"/>
                </a:solidFill>
                <a:latin typeface="Martel Sans" pitchFamily="34" charset="0"/>
                <a:ea typeface="Martel Sans" pitchFamily="34" charset="-122"/>
                <a:cs typeface="Martel Sans" pitchFamily="34" charset="-120"/>
              </a:rPr>
              <a:t>.</a:t>
            </a:r>
          </a:p>
          <a:p>
            <a:pPr>
              <a:lnSpc>
                <a:spcPts val="2850"/>
              </a:lnSpc>
            </a:pPr>
            <a:endParaRPr lang="en-US" sz="1750" dirty="0">
              <a:solidFill>
                <a:srgbClr val="2C3249"/>
              </a:solidFill>
              <a:latin typeface="Martel Sans" pitchFamily="34" charset="0"/>
              <a:ea typeface="Martel Sans" pitchFamily="34" charset="-122"/>
              <a:cs typeface="Martel Sans" pitchFamily="34" charset="-120"/>
            </a:endParaRPr>
          </a:p>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                                           </a:t>
            </a:r>
            <a:r>
              <a:rPr lang="en-US" b="1" dirty="0">
                <a:solidFill>
                  <a:srgbClr val="2C3249"/>
                </a:solidFill>
                <a:latin typeface="Martel Sans" pitchFamily="34" charset="0"/>
                <a:ea typeface="Martel Sans" pitchFamily="34" charset="-122"/>
                <a:cs typeface="Martel Sans" pitchFamily="34" charset="-120"/>
              </a:rPr>
              <a:t>Carbon Estimation Module</a:t>
            </a:r>
          </a:p>
          <a:p>
            <a:pPr>
              <a:lnSpc>
                <a:spcPts val="2850"/>
              </a:lnSpc>
            </a:pPr>
            <a:r>
              <a:rPr lang="en-US" sz="1750" b="1" dirty="0">
                <a:solidFill>
                  <a:srgbClr val="2C3249"/>
                </a:solidFill>
                <a:latin typeface="Martel Sans" pitchFamily="34" charset="0"/>
                <a:ea typeface="Martel Sans" pitchFamily="34" charset="-122"/>
                <a:cs typeface="Martel Sans" pitchFamily="34" charset="-120"/>
              </a:rPr>
              <a:t>                                          </a:t>
            </a:r>
            <a:r>
              <a:rPr lang="en-IN" sz="1600" b="1" dirty="0">
                <a:solidFill>
                  <a:srgbClr val="2C3249"/>
                </a:solidFill>
                <a:latin typeface="Martel Sans" pitchFamily="34" charset="0"/>
                <a:ea typeface="Martel Sans" pitchFamily="34" charset="-122"/>
                <a:cs typeface="Martel Sans" pitchFamily="34" charset="-120"/>
              </a:rPr>
              <a:t>  </a:t>
            </a:r>
            <a:r>
              <a:rPr lang="en-US" dirty="0"/>
              <a:t>ML model converts activities to CO₂ equivalent.</a:t>
            </a:r>
            <a:endParaRPr lang="en-US" sz="1750" dirty="0">
              <a:solidFill>
                <a:srgbClr val="2C3249"/>
              </a:solidFill>
              <a:latin typeface="Times New Roman" panose="02020603050405020304" pitchFamily="18" charset="0"/>
              <a:ea typeface="Martel Sans" pitchFamily="34" charset="-122"/>
              <a:cs typeface="Times New Roman" panose="02020603050405020304" pitchFamily="18" charset="0"/>
            </a:endParaRPr>
          </a:p>
          <a:p>
            <a:pPr marL="0" indent="0" algn="l">
              <a:lnSpc>
                <a:spcPts val="2850"/>
              </a:lnSpc>
              <a:buNone/>
            </a:pPr>
            <a:endParaRPr lang="en-US" sz="1750" dirty="0">
              <a:solidFill>
                <a:srgbClr val="2C3249"/>
              </a:solidFill>
              <a:latin typeface="Martel Sans" pitchFamily="34" charset="0"/>
              <a:ea typeface="Martel Sans" pitchFamily="34" charset="-122"/>
              <a:cs typeface="Martel Sans" pitchFamily="34" charset="-120"/>
            </a:endParaRPr>
          </a:p>
          <a:p>
            <a:pPr>
              <a:lnSpc>
                <a:spcPts val="2850"/>
              </a:lnSpc>
            </a:pPr>
            <a:r>
              <a:rPr lang="en-US" sz="1750" dirty="0">
                <a:solidFill>
                  <a:srgbClr val="2C3249"/>
                </a:solidFill>
                <a:latin typeface="Martel Sans" pitchFamily="34" charset="0"/>
                <a:ea typeface="Martel Sans" pitchFamily="34" charset="-122"/>
                <a:cs typeface="Martel Sans" pitchFamily="34" charset="-120"/>
              </a:rPr>
              <a:t>                                           </a:t>
            </a:r>
            <a:r>
              <a:rPr lang="en-US" b="1" dirty="0">
                <a:solidFill>
                  <a:srgbClr val="2C3249"/>
                </a:solidFill>
                <a:latin typeface="Martel Sans" panose="020B0604020202020204" charset="0"/>
                <a:ea typeface="Martel Sans" pitchFamily="34" charset="-122"/>
                <a:cs typeface="Martel Sans" panose="020B0604020202020204" charset="0"/>
              </a:rPr>
              <a:t>Dashboard &amp; Reports</a:t>
            </a:r>
          </a:p>
          <a:p>
            <a:pPr>
              <a:lnSpc>
                <a:spcPts val="2850"/>
              </a:lnSpc>
            </a:pPr>
            <a:r>
              <a:rPr lang="en-US" sz="1750" dirty="0">
                <a:solidFill>
                  <a:srgbClr val="2C3249"/>
                </a:solidFill>
                <a:latin typeface="Martel Sans" pitchFamily="34" charset="0"/>
                <a:ea typeface="Martel Sans" pitchFamily="34" charset="-122"/>
                <a:cs typeface="Martel Sans" pitchFamily="34" charset="-120"/>
              </a:rPr>
              <a:t>                                           </a:t>
            </a:r>
            <a:r>
              <a:rPr lang="en-US" dirty="0"/>
              <a:t>Power BI visualization for tracking</a:t>
            </a:r>
            <a:r>
              <a:rPr lang="en-US" dirty="0">
                <a:solidFill>
                  <a:srgbClr val="2C3249"/>
                </a:solidFill>
                <a:latin typeface="Times New Roman" panose="02020603050405020304" pitchFamily="18" charset="0"/>
                <a:ea typeface="Martel Sans" pitchFamily="34" charset="-122"/>
                <a:cs typeface="Times New Roman" panose="02020603050405020304" pitchFamily="18" charset="0"/>
              </a:rPr>
              <a:t>.</a:t>
            </a:r>
          </a:p>
          <a:p>
            <a:pPr marL="0" indent="0" algn="l">
              <a:lnSpc>
                <a:spcPts val="2850"/>
              </a:lnSpc>
              <a:buNone/>
            </a:pPr>
            <a:endParaRPr lang="en-US" sz="1750" dirty="0">
              <a:solidFill>
                <a:srgbClr val="2C3249"/>
              </a:solidFill>
              <a:latin typeface="Martel Sans" pitchFamily="34" charset="0"/>
              <a:ea typeface="Martel Sans" pitchFamily="34" charset="-122"/>
              <a:cs typeface="Martel Sans" pitchFamily="34" charset="-120"/>
            </a:endParaRPr>
          </a:p>
          <a:p>
            <a:pPr marL="0" indent="0" algn="l">
              <a:lnSpc>
                <a:spcPts val="2850"/>
              </a:lnSpc>
              <a:buNone/>
            </a:pPr>
            <a:r>
              <a:rPr lang="en-US" sz="1750" dirty="0"/>
              <a:t>                                               </a:t>
            </a:r>
            <a:r>
              <a:rPr lang="en-US" sz="1750" b="1" dirty="0"/>
              <a:t> </a:t>
            </a:r>
            <a:r>
              <a:rPr lang="en-US" b="1" dirty="0">
                <a:latin typeface="Martel Sans" panose="020B0604020202020204" charset="0"/>
                <a:cs typeface="Martel Sans" panose="020B0604020202020204" charset="0"/>
              </a:rPr>
              <a:t>Gamification &amp; Alerts</a:t>
            </a:r>
          </a:p>
          <a:p>
            <a:pPr>
              <a:lnSpc>
                <a:spcPts val="2850"/>
              </a:lnSpc>
            </a:pPr>
            <a:r>
              <a:rPr lang="en-US" sz="1750" b="1" dirty="0"/>
              <a:t>                                                 </a:t>
            </a:r>
            <a:r>
              <a:rPr lang="en-IN" dirty="0"/>
              <a:t>eco-scores, rewards, notifications.</a:t>
            </a:r>
            <a:endParaRPr lang="en-US" sz="1750" dirty="0"/>
          </a:p>
        </p:txBody>
      </p:sp>
      <p:pic>
        <p:nvPicPr>
          <p:cNvPr id="16" name="Image 0" descr="preencoded.png">
            <a:extLst>
              <a:ext uri="{FF2B5EF4-FFF2-40B4-BE49-F238E27FC236}">
                <a16:creationId xmlns:a16="http://schemas.microsoft.com/office/drawing/2014/main" id="{87F76EF9-5534-B000-ACD8-20D3226DDE4E}"/>
              </a:ext>
            </a:extLst>
          </p:cNvPr>
          <p:cNvPicPr>
            <a:picLocks noChangeAspect="1"/>
          </p:cNvPicPr>
          <p:nvPr/>
        </p:nvPicPr>
        <p:blipFill>
          <a:blip r:embed="rId3"/>
          <a:stretch>
            <a:fillRect/>
          </a:stretch>
        </p:blipFill>
        <p:spPr>
          <a:xfrm>
            <a:off x="1302365" y="1801544"/>
            <a:ext cx="1017151" cy="1220629"/>
          </a:xfrm>
          <a:prstGeom prst="rect">
            <a:avLst/>
          </a:prstGeom>
        </p:spPr>
      </p:pic>
      <p:pic>
        <p:nvPicPr>
          <p:cNvPr id="17" name="Image 1" descr="preencoded.png">
            <a:extLst>
              <a:ext uri="{FF2B5EF4-FFF2-40B4-BE49-F238E27FC236}">
                <a16:creationId xmlns:a16="http://schemas.microsoft.com/office/drawing/2014/main" id="{681C469E-229F-7FC3-3922-6DD054E3FA22}"/>
              </a:ext>
            </a:extLst>
          </p:cNvPr>
          <p:cNvPicPr>
            <a:picLocks noChangeAspect="1"/>
          </p:cNvPicPr>
          <p:nvPr/>
        </p:nvPicPr>
        <p:blipFill>
          <a:blip r:embed="rId4"/>
          <a:stretch>
            <a:fillRect/>
          </a:stretch>
        </p:blipFill>
        <p:spPr>
          <a:xfrm>
            <a:off x="1302360" y="2959854"/>
            <a:ext cx="1017151" cy="1220629"/>
          </a:xfrm>
          <a:prstGeom prst="rect">
            <a:avLst/>
          </a:prstGeom>
        </p:spPr>
      </p:pic>
      <p:pic>
        <p:nvPicPr>
          <p:cNvPr id="18" name="Image 2" descr="preencoded.png">
            <a:extLst>
              <a:ext uri="{FF2B5EF4-FFF2-40B4-BE49-F238E27FC236}">
                <a16:creationId xmlns:a16="http://schemas.microsoft.com/office/drawing/2014/main" id="{5FF017A4-D7F1-BD46-B21E-8158CB65FFCE}"/>
              </a:ext>
            </a:extLst>
          </p:cNvPr>
          <p:cNvPicPr>
            <a:picLocks noChangeAspect="1"/>
          </p:cNvPicPr>
          <p:nvPr/>
        </p:nvPicPr>
        <p:blipFill>
          <a:blip r:embed="rId5"/>
          <a:stretch>
            <a:fillRect/>
          </a:stretch>
        </p:blipFill>
        <p:spPr>
          <a:xfrm>
            <a:off x="1302365" y="4164171"/>
            <a:ext cx="1017151" cy="1220629"/>
          </a:xfrm>
          <a:prstGeom prst="rect">
            <a:avLst/>
          </a:prstGeom>
        </p:spPr>
      </p:pic>
      <p:pic>
        <p:nvPicPr>
          <p:cNvPr id="19" name="Image 3" descr="preencoded.png">
            <a:extLst>
              <a:ext uri="{FF2B5EF4-FFF2-40B4-BE49-F238E27FC236}">
                <a16:creationId xmlns:a16="http://schemas.microsoft.com/office/drawing/2014/main" id="{13744638-F69B-11DF-F3BD-D46910CCD093}"/>
              </a:ext>
            </a:extLst>
          </p:cNvPr>
          <p:cNvPicPr>
            <a:picLocks noChangeAspect="1"/>
          </p:cNvPicPr>
          <p:nvPr/>
        </p:nvPicPr>
        <p:blipFill>
          <a:blip r:embed="rId6"/>
          <a:stretch>
            <a:fillRect/>
          </a:stretch>
        </p:blipFill>
        <p:spPr>
          <a:xfrm>
            <a:off x="1302365" y="5388352"/>
            <a:ext cx="1017151" cy="1220629"/>
          </a:xfrm>
          <a:prstGeom prst="rect">
            <a:avLst/>
          </a:prstGeom>
        </p:spPr>
      </p:pic>
      <p:pic>
        <p:nvPicPr>
          <p:cNvPr id="20" name="Image 4" descr="preencoded.png">
            <a:extLst>
              <a:ext uri="{FF2B5EF4-FFF2-40B4-BE49-F238E27FC236}">
                <a16:creationId xmlns:a16="http://schemas.microsoft.com/office/drawing/2014/main" id="{8B716580-7E43-7375-DFCA-358D83F70B65}"/>
              </a:ext>
            </a:extLst>
          </p:cNvPr>
          <p:cNvPicPr>
            <a:picLocks noChangeAspect="1"/>
          </p:cNvPicPr>
          <p:nvPr/>
        </p:nvPicPr>
        <p:blipFill>
          <a:blip r:embed="rId7"/>
          <a:stretch>
            <a:fillRect/>
          </a:stretch>
        </p:blipFill>
        <p:spPr>
          <a:xfrm>
            <a:off x="1288357" y="6608981"/>
            <a:ext cx="1017151" cy="1220629"/>
          </a:xfrm>
          <a:prstGeom prst="rect">
            <a:avLst/>
          </a:prstGeom>
        </p:spPr>
      </p:pic>
      <p:pic>
        <p:nvPicPr>
          <p:cNvPr id="6146" name="Picture 2">
            <a:extLst>
              <a:ext uri="{FF2B5EF4-FFF2-40B4-BE49-F238E27FC236}">
                <a16:creationId xmlns:a16="http://schemas.microsoft.com/office/drawing/2014/main" id="{5DB8AB9D-D425-AA8D-BF59-609770BF7B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3411" y="1473199"/>
            <a:ext cx="6646468" cy="5790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479905" y="578734"/>
            <a:ext cx="5670590" cy="923175"/>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System Architecture</a:t>
            </a:r>
            <a:endParaRPr lang="en-US" sz="4450" dirty="0">
              <a:latin typeface="Times New Roman" panose="02020603050405020304" pitchFamily="18" charset="0"/>
              <a:cs typeface="Times New Roman" panose="02020603050405020304" pitchFamily="18" charset="0"/>
            </a:endParaRPr>
          </a:p>
        </p:txBody>
      </p:sp>
      <p:sp>
        <p:nvSpPr>
          <p:cNvPr id="9" name="Text 6"/>
          <p:cNvSpPr/>
          <p:nvPr/>
        </p:nvSpPr>
        <p:spPr>
          <a:xfrm>
            <a:off x="10406301" y="3384113"/>
            <a:ext cx="3195995"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2" name="Text 9"/>
          <p:cNvSpPr/>
          <p:nvPr/>
        </p:nvSpPr>
        <p:spPr>
          <a:xfrm>
            <a:off x="6514624" y="5658922"/>
            <a:ext cx="7087553"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7" name="Picture 6">
            <a:extLst>
              <a:ext uri="{FF2B5EF4-FFF2-40B4-BE49-F238E27FC236}">
                <a16:creationId xmlns:a16="http://schemas.microsoft.com/office/drawing/2014/main" id="{08719CEC-9ECE-6391-954F-007041AC9E60}"/>
              </a:ext>
            </a:extLst>
          </p:cNvPr>
          <p:cNvPicPr>
            <a:picLocks noChangeAspect="1"/>
          </p:cNvPicPr>
          <p:nvPr/>
        </p:nvPicPr>
        <p:blipFill>
          <a:blip r:embed="rId3"/>
          <a:stretch>
            <a:fillRect/>
          </a:stretch>
        </p:blipFill>
        <p:spPr>
          <a:xfrm>
            <a:off x="1956121" y="1601805"/>
            <a:ext cx="11019100" cy="62458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1203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Times New Roman" panose="02020603050405020304" pitchFamily="18" charset="0"/>
                <a:ea typeface="Kanit Light" pitchFamily="34" charset="-122"/>
                <a:cs typeface="Times New Roman" panose="02020603050405020304" pitchFamily="18" charset="0"/>
              </a:rPr>
              <a:t>Software and Hardware Requirements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2769751"/>
            <a:ext cx="510302" cy="510302"/>
          </a:xfrm>
          <a:prstGeom prst="roundRect">
            <a:avLst>
              <a:gd name="adj" fmla="val 18669"/>
            </a:avLst>
          </a:prstGeom>
          <a:solidFill>
            <a:srgbClr val="DFECE9"/>
          </a:solidFill>
          <a:ln w="7620">
            <a:solidFill>
              <a:srgbClr val="C5D2CF"/>
            </a:solidFill>
            <a:prstDash val="solid"/>
          </a:ln>
        </p:spPr>
        <p:txBody>
          <a:bodyPr/>
          <a:lstStyle/>
          <a:p>
            <a:endParaRPr lang="en-IN" dirty="0"/>
          </a:p>
        </p:txBody>
      </p:sp>
      <p:sp>
        <p:nvSpPr>
          <p:cNvPr id="5" name="Text 2"/>
          <p:cNvSpPr/>
          <p:nvPr/>
        </p:nvSpPr>
        <p:spPr>
          <a:xfrm>
            <a:off x="7017306" y="284761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2C3249"/>
                </a:solidFill>
                <a:latin typeface="Times New Roman" panose="02020603050405020304" pitchFamily="18" charset="0"/>
                <a:ea typeface="Kanit Light" pitchFamily="34" charset="-122"/>
                <a:cs typeface="Times New Roman" panose="02020603050405020304" pitchFamily="18" charset="0"/>
              </a:rPr>
              <a:t>Software</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017306" y="3619976"/>
            <a:ext cx="6819305" cy="4266723"/>
          </a:xfrm>
          <a:prstGeom prst="rect">
            <a:avLst/>
          </a:prstGeom>
          <a:noFill/>
          <a:ln/>
        </p:spPr>
        <p:txBody>
          <a:bodyPr wrap="none" lIns="0" tIns="0" rIns="0" bIns="0" rtlCol="0" anchor="t"/>
          <a:lstStyle/>
          <a:p>
            <a:pPr marL="342900" lvl="0" indent="-342900" algn="just">
              <a:lnSpc>
                <a:spcPct val="150000"/>
              </a:lnSpc>
              <a:spcAft>
                <a:spcPts val="1000"/>
              </a:spcAft>
              <a:buFont typeface="Arial" panose="020B0604020202020204" pitchFamily="34" charset="0"/>
              <a:buChar cha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   </a:t>
            </a:r>
            <a:r>
              <a:rPr lang="en-IN" sz="2000" dirty="0"/>
              <a:t>Windows / Linux / macOS</a:t>
            </a:r>
            <a:endParaRPr lang="en-IN" sz="2000" dirty="0">
              <a:effectLst/>
              <a:latin typeface="Times New Roman" panose="02020603050405020304" pitchFamily="18" charset="0"/>
              <a:ea typeface="Noto Sans Symbols"/>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Coding Language		:   </a:t>
            </a:r>
            <a:r>
              <a:rPr lang="en-IN" sz="2000" dirty="0"/>
              <a:t>Python, (ML algorithms)</a:t>
            </a:r>
          </a:p>
          <a:p>
            <a:pPr marL="342900" lvl="0" indent="-342900" algn="just">
              <a:lnSpc>
                <a:spcPct val="150000"/>
              </a:lnSpc>
              <a:spcAft>
                <a:spcPts val="1000"/>
              </a:spcAft>
              <a:buFont typeface="Arial" panose="020B0604020202020204" pitchFamily="34" charset="0"/>
              <a:buChar cha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Front-End			:   </a:t>
            </a:r>
            <a:r>
              <a:rPr lang="en-IN" sz="2000" dirty="0"/>
              <a:t>React.js / </a:t>
            </a:r>
            <a:r>
              <a:rPr lang="en-IN" sz="2000" dirty="0" err="1"/>
              <a:t>Streamlit</a:t>
            </a:r>
            <a:r>
              <a:rPr lang="en-IN" sz="2000" dirty="0"/>
              <a:t> </a:t>
            </a:r>
          </a:p>
          <a:p>
            <a:pPr marL="342900" lvl="0" indent="-342900" algn="just">
              <a:lnSpc>
                <a:spcPct val="150000"/>
              </a:lnSpc>
              <a:spcAft>
                <a:spcPts val="1000"/>
              </a:spcAft>
              <a:buFont typeface="Arial" panose="020B0604020202020204" pitchFamily="34" charset="0"/>
              <a:buChar cha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Back-End			:   </a:t>
            </a:r>
            <a:r>
              <a:rPr lang="en-IN" sz="2000" dirty="0" err="1"/>
              <a:t>FastAPI</a:t>
            </a:r>
            <a:endParaRPr lang="en-IN" sz="2000" dirty="0">
              <a:effectLst/>
              <a:latin typeface="Times New Roman" panose="02020603050405020304" pitchFamily="18" charset="0"/>
              <a:ea typeface="Noto Sans Symbols"/>
              <a:cs typeface="Times New Roman" panose="02020603050405020304" pitchFamily="18" charset="0"/>
            </a:endParaRPr>
          </a:p>
          <a:p>
            <a:pPr marL="342900" lvl="0" indent="-342900" algn="just">
              <a:lnSpc>
                <a:spcPct val="150000"/>
              </a:lnSpc>
              <a:spcAft>
                <a:spcPts val="1000"/>
              </a:spcAft>
              <a:buFont typeface="Arial" panose="020B0604020202020204" pitchFamily="34" charset="0"/>
              <a:buChar char="❖"/>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Data Base			:   </a:t>
            </a:r>
            <a:r>
              <a:rPr lang="en-IN" sz="2000" dirty="0"/>
              <a:t>PostgreSQL / MongoDB </a:t>
            </a:r>
            <a:r>
              <a:rPr lang="en-IN" sz="2000" dirty="0">
                <a:latin typeface="Times New Roman" panose="02020603050405020304" pitchFamily="18" charset="0"/>
                <a:cs typeface="Times New Roman" panose="02020603050405020304" pitchFamily="18" charset="0"/>
              </a:rPr>
              <a:t>/</a:t>
            </a:r>
          </a:p>
          <a:p>
            <a:pPr lvl="0" algn="just">
              <a:lnSpc>
                <a:spcPct val="150000"/>
              </a:lnSpc>
              <a:spcAft>
                <a:spcPts val="1000"/>
              </a:spcAft>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IN" sz="2000" dirty="0"/>
              <a:t>Azure Cosmos DB.</a:t>
            </a:r>
          </a:p>
          <a:p>
            <a:pPr lvl="0" algn="just">
              <a:lnSpc>
                <a:spcPct val="150000"/>
              </a:lnSpc>
              <a:spcAft>
                <a:spcPts val="1000"/>
              </a:spcAft>
            </a:pPr>
            <a:r>
              <a:rPr lang="en-IN" sz="2000" dirty="0"/>
              <a:t>                                                                     power BI (dashboards)</a:t>
            </a:r>
          </a:p>
          <a:p>
            <a:pPr lvl="0" algn="just">
              <a:lnSpc>
                <a:spcPct val="150000"/>
              </a:lnSpc>
              <a:spcAft>
                <a:spcPts val="1000"/>
              </a:spcAft>
            </a:pPr>
            <a:endParaRPr lang="en-IN" sz="2000" dirty="0"/>
          </a:p>
          <a:p>
            <a:pPr marL="342900" indent="-342900">
              <a:lnSpc>
                <a:spcPts val="2850"/>
              </a:lnSpc>
              <a:buSzPct val="100000"/>
              <a:buFontTx/>
              <a:buChar char="•"/>
            </a:pPr>
            <a:br>
              <a:rPr lang="en-IN" sz="2000" dirty="0"/>
            </a:br>
            <a:r>
              <a:rPr lang="en-IN" sz="2000" dirty="0"/>
              <a:t>                                                                 </a:t>
            </a:r>
          </a:p>
          <a:p>
            <a:pPr marL="342900" indent="-342900" algn="l">
              <a:lnSpc>
                <a:spcPts val="2850"/>
              </a:lnSpc>
              <a:buSzPct val="100000"/>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882</Words>
  <Application>Microsoft Office PowerPoint</Application>
  <PresentationFormat>Custom</PresentationFormat>
  <Paragraphs>91</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Times New Roman</vt:lpstr>
      <vt:lpstr>Arial</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mnavya2024@outlook.com</cp:lastModifiedBy>
  <cp:revision>25</cp:revision>
  <dcterms:created xsi:type="dcterms:W3CDTF">2025-05-29T05:27:06Z</dcterms:created>
  <dcterms:modified xsi:type="dcterms:W3CDTF">2025-09-20T05:51:27Z</dcterms:modified>
</cp:coreProperties>
</file>